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6" r:id="rId9"/>
    <p:sldId id="263" r:id="rId10"/>
    <p:sldId id="264" r:id="rId11"/>
    <p:sldId id="265" r:id="rId12"/>
  </p:sldIdLst>
  <p:sldSz cx="18288000" cy="10287000"/>
  <p:notesSz cx="6858000" cy="9144000"/>
  <p:embeddedFontLst>
    <p:embeddedFont>
      <p:font typeface="Canva Sans Bold" panose="020B0604020202020204" charset="0"/>
      <p:regular r:id="rId13"/>
    </p:embeddedFont>
    <p:embeddedFont>
      <p:font typeface="Montserrat Classic" panose="020B0604020202020204" charset="0"/>
      <p:regular r:id="rId14"/>
    </p:embeddedFont>
    <p:embeddedFont>
      <p:font typeface="Montserrat Classic Bold" panose="020B0604020202020204" charset="0"/>
      <p:regular r:id="rId15"/>
    </p:embeddedFont>
    <p:embeddedFont>
      <p:font typeface="Montserrat Semi-Bold" panose="020B060402020202020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5" d="100"/>
          <a:sy n="55" d="100"/>
        </p:scale>
        <p:origin x="658" y="3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svg"/><Relationship Id="rId7" Type="http://schemas.openxmlformats.org/officeDocument/2006/relationships/image" Target="../media/image15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11" Type="http://schemas.openxmlformats.org/officeDocument/2006/relationships/image" Target="../media/image19.svg"/><Relationship Id="rId5" Type="http://schemas.openxmlformats.org/officeDocument/2006/relationships/image" Target="../media/image13.sv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28600" y="-381000"/>
            <a:ext cx="1257300" cy="10668000"/>
            <a:chOff x="0" y="0"/>
            <a:chExt cx="331141" cy="280967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31141" cy="2809679"/>
            </a:xfrm>
            <a:custGeom>
              <a:avLst/>
              <a:gdLst/>
              <a:ahLst/>
              <a:cxnLst/>
              <a:rect l="l" t="t" r="r" b="b"/>
              <a:pathLst>
                <a:path w="331141" h="2809679">
                  <a:moveTo>
                    <a:pt x="0" y="0"/>
                  </a:moveTo>
                  <a:lnTo>
                    <a:pt x="331141" y="0"/>
                  </a:lnTo>
                  <a:lnTo>
                    <a:pt x="331141" y="2809679"/>
                  </a:lnTo>
                  <a:lnTo>
                    <a:pt x="0" y="2809679"/>
                  </a:lnTo>
                  <a:close/>
                </a:path>
              </a:pathLst>
            </a:custGeom>
            <a:solidFill>
              <a:srgbClr val="2B2E31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331141" cy="28477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307349" y="-228600"/>
            <a:ext cx="8152101" cy="10763250"/>
            <a:chOff x="0" y="0"/>
            <a:chExt cx="10869468" cy="14351000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2"/>
            <a:srcRect l="12129" r="12129"/>
            <a:stretch>
              <a:fillRect/>
            </a:stretch>
          </p:blipFill>
          <p:spPr>
            <a:xfrm>
              <a:off x="0" y="0"/>
              <a:ext cx="10869468" cy="14351000"/>
            </a:xfrm>
            <a:prstGeom prst="rect">
              <a:avLst/>
            </a:prstGeom>
          </p:spPr>
        </p:pic>
      </p:grpSp>
      <p:sp>
        <p:nvSpPr>
          <p:cNvPr id="7" name="TextBox 7"/>
          <p:cNvSpPr txBox="1"/>
          <p:nvPr/>
        </p:nvSpPr>
        <p:spPr>
          <a:xfrm>
            <a:off x="1470824" y="1126362"/>
            <a:ext cx="9594938" cy="13280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909"/>
              </a:lnSpc>
            </a:pPr>
            <a:r>
              <a:rPr lang="en-US" sz="9909" b="1" spc="99">
                <a:solidFill>
                  <a:srgbClr val="2B2E31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BUSINESS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501483" y="2530557"/>
            <a:ext cx="6072044" cy="7559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68"/>
              </a:lnSpc>
            </a:pPr>
            <a:r>
              <a:rPr lang="en-US" sz="5668" b="1" spc="56">
                <a:solidFill>
                  <a:srgbClr val="2B2E31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NEEDS AND</a:t>
            </a:r>
          </a:p>
        </p:txBody>
      </p:sp>
      <p:sp>
        <p:nvSpPr>
          <p:cNvPr id="9" name="AutoShape 9"/>
          <p:cNvSpPr/>
          <p:nvPr/>
        </p:nvSpPr>
        <p:spPr>
          <a:xfrm>
            <a:off x="1393856" y="6809116"/>
            <a:ext cx="1583241" cy="0"/>
          </a:xfrm>
          <a:prstGeom prst="line">
            <a:avLst/>
          </a:prstGeom>
          <a:ln w="152400" cap="flat">
            <a:solidFill>
              <a:srgbClr val="2B2E31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TextBox 10"/>
          <p:cNvSpPr txBox="1"/>
          <p:nvPr/>
        </p:nvSpPr>
        <p:spPr>
          <a:xfrm>
            <a:off x="1432724" y="3339537"/>
            <a:ext cx="9594938" cy="13280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909"/>
              </a:lnSpc>
            </a:pPr>
            <a:r>
              <a:rPr lang="en-US" sz="9909" b="1" spc="99">
                <a:solidFill>
                  <a:srgbClr val="2B2E31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BUSINESS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463383" y="4743732"/>
            <a:ext cx="6072044" cy="7559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68"/>
              </a:lnSpc>
            </a:pPr>
            <a:r>
              <a:rPr lang="en-US" sz="5668" b="1" spc="56">
                <a:solidFill>
                  <a:srgbClr val="2B2E31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REQUIREMENTS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501483" y="7647316"/>
            <a:ext cx="6072044" cy="823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68"/>
              </a:lnSpc>
            </a:pPr>
            <a:r>
              <a:rPr lang="en-US" sz="3168" b="1" spc="31">
                <a:solidFill>
                  <a:srgbClr val="2B2E31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PRESENTED BY:</a:t>
            </a:r>
          </a:p>
          <a:p>
            <a:pPr algn="l">
              <a:lnSpc>
                <a:spcPts val="3168"/>
              </a:lnSpc>
            </a:pPr>
            <a:r>
              <a:rPr lang="en-US" sz="3168" b="1" spc="31">
                <a:solidFill>
                  <a:srgbClr val="2B2E31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GROUP 7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2E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63545" y="2525241"/>
            <a:ext cx="1173491" cy="0"/>
          </a:xfrm>
          <a:prstGeom prst="line">
            <a:avLst/>
          </a:prstGeom>
          <a:ln w="104775" cap="flat">
            <a:solidFill>
              <a:srgbClr val="F4F4F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>
            <a:off x="16353303" y="9153525"/>
            <a:ext cx="905997" cy="0"/>
          </a:xfrm>
          <a:prstGeom prst="line">
            <a:avLst/>
          </a:prstGeom>
          <a:ln w="76200" cap="flat">
            <a:solidFill>
              <a:srgbClr val="F4F4F4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>
            <a:off x="1063545" y="3346116"/>
            <a:ext cx="7679802" cy="4784394"/>
            <a:chOff x="0" y="0"/>
            <a:chExt cx="2022664" cy="126008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022664" cy="1260087"/>
            </a:xfrm>
            <a:custGeom>
              <a:avLst/>
              <a:gdLst/>
              <a:ahLst/>
              <a:cxnLst/>
              <a:rect l="l" t="t" r="r" b="b"/>
              <a:pathLst>
                <a:path w="2022664" h="1260087">
                  <a:moveTo>
                    <a:pt x="51413" y="0"/>
                  </a:moveTo>
                  <a:lnTo>
                    <a:pt x="1971251" y="0"/>
                  </a:lnTo>
                  <a:cubicBezTo>
                    <a:pt x="1999646" y="0"/>
                    <a:pt x="2022664" y="23018"/>
                    <a:pt x="2022664" y="51413"/>
                  </a:cubicBezTo>
                  <a:lnTo>
                    <a:pt x="2022664" y="1208675"/>
                  </a:lnTo>
                  <a:cubicBezTo>
                    <a:pt x="2022664" y="1237069"/>
                    <a:pt x="1999646" y="1260087"/>
                    <a:pt x="1971251" y="1260087"/>
                  </a:cubicBezTo>
                  <a:lnTo>
                    <a:pt x="51413" y="1260087"/>
                  </a:lnTo>
                  <a:cubicBezTo>
                    <a:pt x="23018" y="1260087"/>
                    <a:pt x="0" y="1237069"/>
                    <a:pt x="0" y="1208675"/>
                  </a:cubicBezTo>
                  <a:lnTo>
                    <a:pt x="0" y="51413"/>
                  </a:lnTo>
                  <a:cubicBezTo>
                    <a:pt x="0" y="23018"/>
                    <a:pt x="23018" y="0"/>
                    <a:pt x="51413" y="0"/>
                  </a:cubicBez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66675"/>
              <a:ext cx="2022664" cy="13267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200"/>
                </a:lnSpc>
              </a:pPr>
              <a:r>
                <a:rPr lang="en-US" sz="3000">
                  <a:solidFill>
                    <a:srgbClr val="000000"/>
                  </a:solidFill>
                  <a:latin typeface="Montserrat Classic"/>
                  <a:ea typeface="Montserrat Classic"/>
                  <a:cs typeface="Montserrat Classic"/>
                  <a:sym typeface="Montserrat Classic"/>
                </a:rPr>
                <a:t>Reduce the time from student registration to successful course allocation by 15% and track a 95% success rate in team creation within 24 hours of course initiation.</a:t>
              </a: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034057" y="1523944"/>
            <a:ext cx="8796908" cy="799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962"/>
              </a:lnSpc>
            </a:pPr>
            <a:r>
              <a:rPr lang="en-US" sz="5962" b="1" spc="59" dirty="0">
                <a:solidFill>
                  <a:srgbClr val="F4F4F4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METRICS: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9830965" y="3346116"/>
            <a:ext cx="7679802" cy="4784394"/>
            <a:chOff x="0" y="0"/>
            <a:chExt cx="2022664" cy="1260087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022664" cy="1260087"/>
            </a:xfrm>
            <a:custGeom>
              <a:avLst/>
              <a:gdLst/>
              <a:ahLst/>
              <a:cxnLst/>
              <a:rect l="l" t="t" r="r" b="b"/>
              <a:pathLst>
                <a:path w="2022664" h="1260087">
                  <a:moveTo>
                    <a:pt x="51413" y="0"/>
                  </a:moveTo>
                  <a:lnTo>
                    <a:pt x="1971251" y="0"/>
                  </a:lnTo>
                  <a:cubicBezTo>
                    <a:pt x="1999646" y="0"/>
                    <a:pt x="2022664" y="23018"/>
                    <a:pt x="2022664" y="51413"/>
                  </a:cubicBezTo>
                  <a:lnTo>
                    <a:pt x="2022664" y="1208675"/>
                  </a:lnTo>
                  <a:cubicBezTo>
                    <a:pt x="2022664" y="1237069"/>
                    <a:pt x="1999646" y="1260087"/>
                    <a:pt x="1971251" y="1260087"/>
                  </a:cubicBezTo>
                  <a:lnTo>
                    <a:pt x="51413" y="1260087"/>
                  </a:lnTo>
                  <a:cubicBezTo>
                    <a:pt x="23018" y="1260087"/>
                    <a:pt x="0" y="1237069"/>
                    <a:pt x="0" y="1208675"/>
                  </a:cubicBezTo>
                  <a:lnTo>
                    <a:pt x="0" y="51413"/>
                  </a:lnTo>
                  <a:cubicBezTo>
                    <a:pt x="0" y="23018"/>
                    <a:pt x="23018" y="0"/>
                    <a:pt x="51413" y="0"/>
                  </a:cubicBezTo>
                  <a:close/>
                </a:path>
              </a:pathLst>
            </a:custGeom>
            <a:solidFill>
              <a:srgbClr val="F4F4F4"/>
            </a:solidFill>
            <a:ln cap="rnd">
              <a:noFill/>
              <a:prstDash val="solid"/>
              <a:round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66675"/>
              <a:ext cx="2022664" cy="13267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4200"/>
                </a:lnSpc>
                <a:spcBef>
                  <a:spcPct val="0"/>
                </a:spcBef>
              </a:pPr>
              <a:r>
                <a:rPr lang="en-US" sz="3000" u="none" strike="noStrike">
                  <a:solidFill>
                    <a:srgbClr val="000000"/>
                  </a:solidFill>
                  <a:latin typeface="Montserrat Classic"/>
                  <a:ea typeface="Montserrat Classic"/>
                  <a:cs typeface="Montserrat Classic"/>
                  <a:sym typeface="Montserrat Classic"/>
                </a:rPr>
                <a:t>Track a 90% on-time submission rate for team-based projects and measure a 30% reduction in the time instructors spend manually generating performance reports.</a:t>
              </a: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521B084-D34B-070B-592E-C65C69BD1E8A}"/>
              </a:ext>
            </a:extLst>
          </p:cNvPr>
          <p:cNvSpPr txBox="1"/>
          <p:nvPr/>
        </p:nvSpPr>
        <p:spPr>
          <a:xfrm>
            <a:off x="1066800" y="952500"/>
            <a:ext cx="9144000" cy="10098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5962" b="1" spc="59" dirty="0">
                <a:latin typeface="Montserrat Classic Bold"/>
              </a:rPr>
              <a:t>TEAM</a:t>
            </a:r>
            <a:r>
              <a:rPr lang="en-IN" dirty="0"/>
              <a:t>  </a:t>
            </a:r>
            <a:r>
              <a:rPr lang="en-IN" sz="5962" b="1" spc="59" dirty="0">
                <a:latin typeface="Montserrat Classic Bold"/>
              </a:rPr>
              <a:t>MEMBERS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E2FDE00-5494-643E-E2E5-C509912F890F}"/>
              </a:ext>
            </a:extLst>
          </p:cNvPr>
          <p:cNvSpPr txBox="1"/>
          <p:nvPr/>
        </p:nvSpPr>
        <p:spPr>
          <a:xfrm>
            <a:off x="1295400" y="2171700"/>
            <a:ext cx="9144000" cy="53482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IN" sz="2500" dirty="0">
                <a:solidFill>
                  <a:srgbClr val="2B2E31"/>
                </a:solidFill>
                <a:latin typeface="Montserrat Classic"/>
              </a:rPr>
              <a:t>Labdhi Shah - 01550197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IN" sz="2500" dirty="0" err="1">
                <a:solidFill>
                  <a:srgbClr val="2B2E31"/>
                </a:solidFill>
                <a:latin typeface="Montserrat Classic"/>
              </a:rPr>
              <a:t>Parbon</a:t>
            </a:r>
            <a:r>
              <a:rPr lang="en-IN" sz="2500" dirty="0">
                <a:solidFill>
                  <a:srgbClr val="2B2E31"/>
                </a:solidFill>
                <a:latin typeface="Montserrat Classic"/>
              </a:rPr>
              <a:t> Banerjee-101469825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IN" sz="2500" dirty="0" err="1">
                <a:solidFill>
                  <a:srgbClr val="2B2E31"/>
                </a:solidFill>
                <a:latin typeface="Montserrat Classic"/>
              </a:rPr>
              <a:t>Nishita</a:t>
            </a:r>
            <a:r>
              <a:rPr lang="en-IN" sz="2500" dirty="0">
                <a:solidFill>
                  <a:srgbClr val="2B2E31"/>
                </a:solidFill>
                <a:latin typeface="Montserrat Classic"/>
              </a:rPr>
              <a:t> Ahuja - 101540366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IN" sz="2500" dirty="0" err="1">
                <a:solidFill>
                  <a:srgbClr val="2B2E31"/>
                </a:solidFill>
                <a:latin typeface="Montserrat Classic"/>
              </a:rPr>
              <a:t>Musaab</a:t>
            </a:r>
            <a:r>
              <a:rPr lang="en-IN" sz="2500" dirty="0">
                <a:solidFill>
                  <a:srgbClr val="2B2E31"/>
                </a:solidFill>
                <a:latin typeface="Montserrat Classic"/>
              </a:rPr>
              <a:t> </a:t>
            </a:r>
            <a:r>
              <a:rPr lang="en-IN" sz="2500" dirty="0" err="1">
                <a:solidFill>
                  <a:srgbClr val="2B2E31"/>
                </a:solidFill>
                <a:latin typeface="Montserrat Classic"/>
              </a:rPr>
              <a:t>Shirgar</a:t>
            </a:r>
            <a:r>
              <a:rPr lang="en-IN" sz="2500" dirty="0">
                <a:solidFill>
                  <a:srgbClr val="2B2E31"/>
                </a:solidFill>
                <a:latin typeface="Montserrat Classic"/>
              </a:rPr>
              <a:t> - 101490106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IN" sz="2500" dirty="0">
                <a:solidFill>
                  <a:srgbClr val="2B2E31"/>
                </a:solidFill>
                <a:latin typeface="Montserrat Classic"/>
              </a:rPr>
              <a:t>Shilpa Sosa George - 101547819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IN" sz="2500" dirty="0">
                <a:solidFill>
                  <a:srgbClr val="2B2E31"/>
                </a:solidFill>
                <a:latin typeface="Montserrat Classic"/>
              </a:rPr>
              <a:t>Muhammad Asad Bin Faruq - 101552479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IN" sz="2500" dirty="0">
                <a:solidFill>
                  <a:srgbClr val="2B2E31"/>
                </a:solidFill>
                <a:latin typeface="Montserrat Classic"/>
              </a:rPr>
              <a:t>Aditya Kapoor - 101564423</a:t>
            </a:r>
          </a:p>
        </p:txBody>
      </p:sp>
    </p:spTree>
    <p:extLst>
      <p:ext uri="{BB962C8B-B14F-4D97-AF65-F5344CB8AC3E}">
        <p14:creationId xmlns:p14="http://schemas.microsoft.com/office/powerpoint/2010/main" val="2625187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2E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51428" y="-190500"/>
            <a:ext cx="8265172" cy="10706100"/>
            <a:chOff x="0" y="0"/>
            <a:chExt cx="11020229" cy="142748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4350" t="11943" b="3600"/>
            <a:stretch>
              <a:fillRect/>
            </a:stretch>
          </p:blipFill>
          <p:spPr>
            <a:xfrm>
              <a:off x="0" y="0"/>
              <a:ext cx="11020229" cy="14274800"/>
            </a:xfrm>
            <a:prstGeom prst="rect">
              <a:avLst/>
            </a:prstGeom>
          </p:spPr>
        </p:pic>
      </p:grpSp>
      <p:sp>
        <p:nvSpPr>
          <p:cNvPr id="4" name="AutoShape 4"/>
          <p:cNvSpPr/>
          <p:nvPr/>
        </p:nvSpPr>
        <p:spPr>
          <a:xfrm>
            <a:off x="1534796" y="1881070"/>
            <a:ext cx="1173491" cy="0"/>
          </a:xfrm>
          <a:prstGeom prst="line">
            <a:avLst/>
          </a:prstGeom>
          <a:ln w="104775" cap="flat">
            <a:solidFill>
              <a:srgbClr val="F4F4F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AutoShape 5"/>
          <p:cNvSpPr/>
          <p:nvPr/>
        </p:nvSpPr>
        <p:spPr>
          <a:xfrm>
            <a:off x="16353303" y="9153525"/>
            <a:ext cx="905997" cy="0"/>
          </a:xfrm>
          <a:prstGeom prst="line">
            <a:avLst/>
          </a:prstGeom>
          <a:ln w="76200" cap="flat">
            <a:solidFill>
              <a:srgbClr val="2B2E31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1520533" y="932259"/>
            <a:ext cx="5773791" cy="803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962"/>
              </a:lnSpc>
            </a:pPr>
            <a:r>
              <a:rPr lang="en-US" sz="5962" b="1" spc="59">
                <a:solidFill>
                  <a:srgbClr val="F4F4F4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CONTENT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2782050" y="8756792"/>
            <a:ext cx="4543925" cy="2692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75"/>
              </a:lnSpc>
            </a:pPr>
            <a:r>
              <a:rPr lang="en-US" sz="1975" b="1" spc="19">
                <a:solidFill>
                  <a:srgbClr val="2B2E31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REALLYGREATSITE.COM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545134" y="2037444"/>
            <a:ext cx="6774932" cy="63445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9093" lvl="1" indent="-324546" algn="l">
              <a:lnSpc>
                <a:spcPts val="7275"/>
              </a:lnSpc>
              <a:buAutoNum type="arabicPeriod"/>
            </a:pPr>
            <a:r>
              <a:rPr lang="en-US" sz="3006" b="1" spc="30">
                <a:solidFill>
                  <a:srgbClr val="F4F4F4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 Overview</a:t>
            </a:r>
          </a:p>
          <a:p>
            <a:pPr marL="649093" lvl="1" indent="-324546" algn="l">
              <a:lnSpc>
                <a:spcPts val="7275"/>
              </a:lnSpc>
              <a:buAutoNum type="arabicPeriod"/>
            </a:pPr>
            <a:r>
              <a:rPr lang="en-US" sz="3006" b="1" spc="30">
                <a:solidFill>
                  <a:srgbClr val="F4F4F4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 Goal</a:t>
            </a:r>
          </a:p>
          <a:p>
            <a:pPr marL="649093" lvl="1" indent="-324546" algn="l">
              <a:lnSpc>
                <a:spcPts val="7275"/>
              </a:lnSpc>
              <a:buAutoNum type="arabicPeriod"/>
            </a:pPr>
            <a:r>
              <a:rPr lang="en-US" sz="3006" b="1" spc="30">
                <a:solidFill>
                  <a:srgbClr val="F4F4F4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 Objective</a:t>
            </a:r>
          </a:p>
          <a:p>
            <a:pPr marL="649093" lvl="1" indent="-324546" algn="l">
              <a:lnSpc>
                <a:spcPts val="7275"/>
              </a:lnSpc>
              <a:buAutoNum type="arabicPeriod"/>
            </a:pPr>
            <a:r>
              <a:rPr lang="en-US" sz="3006" b="1" spc="30">
                <a:solidFill>
                  <a:srgbClr val="F4F4F4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 Present and Future of LMS</a:t>
            </a:r>
          </a:p>
          <a:p>
            <a:pPr marL="649093" lvl="1" indent="-324546" algn="l">
              <a:lnSpc>
                <a:spcPts val="7275"/>
              </a:lnSpc>
              <a:buAutoNum type="arabicPeriod"/>
            </a:pPr>
            <a:r>
              <a:rPr lang="en-US" sz="3006" b="1" spc="30">
                <a:solidFill>
                  <a:srgbClr val="F4F4F4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 Assumptions and Gap</a:t>
            </a:r>
          </a:p>
          <a:p>
            <a:pPr marL="649093" lvl="1" indent="-324546" algn="l">
              <a:lnSpc>
                <a:spcPts val="7275"/>
              </a:lnSpc>
              <a:buAutoNum type="arabicPeriod"/>
            </a:pPr>
            <a:r>
              <a:rPr lang="en-US" sz="3006" b="1" spc="30">
                <a:solidFill>
                  <a:srgbClr val="F4F4F4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 Process Map</a:t>
            </a:r>
          </a:p>
          <a:p>
            <a:pPr marL="649093" lvl="1" indent="-324546" algn="l">
              <a:lnSpc>
                <a:spcPts val="7275"/>
              </a:lnSpc>
              <a:buAutoNum type="arabicPeriod"/>
            </a:pPr>
            <a:r>
              <a:rPr lang="en-US" sz="3006" b="1" spc="30">
                <a:solidFill>
                  <a:srgbClr val="F4F4F4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 Team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2E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1627199"/>
            <a:ext cx="1173491" cy="0"/>
          </a:xfrm>
          <a:prstGeom prst="line">
            <a:avLst/>
          </a:prstGeom>
          <a:ln w="104775" cap="flat">
            <a:solidFill>
              <a:srgbClr val="F4F4F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>
            <a:off x="16353303" y="9153525"/>
            <a:ext cx="905997" cy="0"/>
          </a:xfrm>
          <a:prstGeom prst="line">
            <a:avLst/>
          </a:prstGeom>
          <a:ln w="76200" cap="flat">
            <a:solidFill>
              <a:srgbClr val="F4F4F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Freeform 4"/>
          <p:cNvSpPr/>
          <p:nvPr/>
        </p:nvSpPr>
        <p:spPr>
          <a:xfrm>
            <a:off x="10305288" y="1028700"/>
            <a:ext cx="6954012" cy="8229600"/>
          </a:xfrm>
          <a:custGeom>
            <a:avLst/>
            <a:gdLst/>
            <a:ahLst/>
            <a:cxnLst/>
            <a:rect l="l" t="t" r="r" b="b"/>
            <a:pathLst>
              <a:path w="6954012" h="8229600">
                <a:moveTo>
                  <a:pt x="0" y="0"/>
                </a:moveTo>
                <a:lnTo>
                  <a:pt x="6954012" y="0"/>
                </a:lnTo>
                <a:lnTo>
                  <a:pt x="695401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28700" y="886224"/>
            <a:ext cx="3972167" cy="631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93"/>
              </a:lnSpc>
            </a:pPr>
            <a:r>
              <a:rPr lang="en-US" sz="4793" b="1" spc="47">
                <a:solidFill>
                  <a:srgbClr val="F4F4F4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OVERVIEW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2369531"/>
            <a:ext cx="8261710" cy="12832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86"/>
              </a:lnSpc>
            </a:pPr>
            <a:r>
              <a:rPr lang="en-US" sz="2075" spc="20">
                <a:solidFill>
                  <a:srgbClr val="F4F4F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Brightspace is a cloud-based Learning Management System (LMS) designed by D2L. It offers tools for course creation, content delivery, assessments, and student tracking.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4509985"/>
            <a:ext cx="5143500" cy="76783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440"/>
              </a:lnSpc>
            </a:pPr>
            <a:r>
              <a:rPr lang="en-US" sz="4600" b="1" dirty="0">
                <a:solidFill>
                  <a:srgbClr val="F4F4F4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FUNCTIONALITY</a:t>
            </a:r>
          </a:p>
        </p:txBody>
      </p:sp>
      <p:sp>
        <p:nvSpPr>
          <p:cNvPr id="8" name="AutoShape 8"/>
          <p:cNvSpPr/>
          <p:nvPr/>
        </p:nvSpPr>
        <p:spPr>
          <a:xfrm>
            <a:off x="1028700" y="5417083"/>
            <a:ext cx="1173491" cy="0"/>
          </a:xfrm>
          <a:prstGeom prst="line">
            <a:avLst/>
          </a:prstGeom>
          <a:ln w="104775" cap="flat">
            <a:solidFill>
              <a:srgbClr val="F4F4F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TextBox 9"/>
          <p:cNvSpPr txBox="1"/>
          <p:nvPr/>
        </p:nvSpPr>
        <p:spPr>
          <a:xfrm>
            <a:off x="1028700" y="6317195"/>
            <a:ext cx="8261710" cy="1721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86"/>
              </a:lnSpc>
            </a:pPr>
            <a:r>
              <a:rPr lang="en-US" sz="2075" spc="20">
                <a:solidFill>
                  <a:srgbClr val="F4F4F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Managing Users and Teams</a:t>
            </a:r>
          </a:p>
          <a:p>
            <a:pPr algn="l">
              <a:lnSpc>
                <a:spcPts val="3486"/>
              </a:lnSpc>
            </a:pPr>
            <a:r>
              <a:rPr lang="en-US" sz="2075" spc="20">
                <a:solidFill>
                  <a:srgbClr val="F4F4F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(All processes and actions related to user allocation to course, team set-up, and team performance (tracking, submission of team assignments, reporting, etc.)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7337316" y="1994606"/>
            <a:ext cx="1173491" cy="0"/>
          </a:xfrm>
          <a:prstGeom prst="line">
            <a:avLst/>
          </a:prstGeom>
          <a:ln w="104775" cap="flat">
            <a:solidFill>
              <a:srgbClr val="2B2E31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>
            <a:off x="16353303" y="9153525"/>
            <a:ext cx="905997" cy="0"/>
          </a:xfrm>
          <a:prstGeom prst="line">
            <a:avLst/>
          </a:prstGeom>
          <a:ln w="76200" cap="flat">
            <a:solidFill>
              <a:srgbClr val="2B2E31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>
            <a:off x="-228600" y="-381000"/>
            <a:ext cx="4502673" cy="10948419"/>
            <a:chOff x="0" y="0"/>
            <a:chExt cx="1185889" cy="288353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185889" cy="2883534"/>
            </a:xfrm>
            <a:custGeom>
              <a:avLst/>
              <a:gdLst/>
              <a:ahLst/>
              <a:cxnLst/>
              <a:rect l="l" t="t" r="r" b="b"/>
              <a:pathLst>
                <a:path w="1185889" h="2883534">
                  <a:moveTo>
                    <a:pt x="0" y="0"/>
                  </a:moveTo>
                  <a:lnTo>
                    <a:pt x="1185889" y="0"/>
                  </a:lnTo>
                  <a:lnTo>
                    <a:pt x="1185889" y="2883534"/>
                  </a:lnTo>
                  <a:lnTo>
                    <a:pt x="0" y="2883534"/>
                  </a:lnTo>
                  <a:close/>
                </a:path>
              </a:pathLst>
            </a:custGeom>
            <a:solidFill>
              <a:srgbClr val="2B2E31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1185889" cy="292163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1308449" y="3137533"/>
            <a:ext cx="5607400" cy="4649044"/>
          </a:xfrm>
          <a:custGeom>
            <a:avLst/>
            <a:gdLst/>
            <a:ahLst/>
            <a:cxnLst/>
            <a:rect l="l" t="t" r="r" b="b"/>
            <a:pathLst>
              <a:path w="5607400" h="4649044">
                <a:moveTo>
                  <a:pt x="0" y="0"/>
                </a:moveTo>
                <a:lnTo>
                  <a:pt x="5607399" y="0"/>
                </a:lnTo>
                <a:lnTo>
                  <a:pt x="5607399" y="4649044"/>
                </a:lnTo>
                <a:lnTo>
                  <a:pt x="0" y="46490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7323053" y="983314"/>
            <a:ext cx="5773791" cy="799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962"/>
              </a:lnSpc>
            </a:pPr>
            <a:r>
              <a:rPr lang="en-US" sz="5962" b="1" spc="59">
                <a:solidFill>
                  <a:srgbClr val="2B2E31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GOAL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337316" y="2477432"/>
            <a:ext cx="9936247" cy="1381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49"/>
              </a:lnSpc>
            </a:pPr>
            <a:r>
              <a:rPr lang="en-US" sz="2499" b="1" spc="24">
                <a:solidFill>
                  <a:srgbClr val="2B2E31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Streamline User Allocation: </a:t>
            </a:r>
            <a:r>
              <a:rPr lang="en-US" sz="2499" spc="24">
                <a:solidFill>
                  <a:srgbClr val="2B2E31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Ensure student and faculty are assigned to the appropriate course, minimizing administrative delays and errors. 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337316" y="4414837"/>
            <a:ext cx="9936247" cy="1847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49"/>
              </a:lnSpc>
            </a:pPr>
            <a:r>
              <a:rPr lang="en-US" sz="2499" b="1" spc="24">
                <a:solidFill>
                  <a:srgbClr val="2B2E31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Optimize Team Set-up and Collaboration: </a:t>
            </a:r>
            <a:r>
              <a:rPr lang="en-US" sz="2499" spc="24">
                <a:solidFill>
                  <a:srgbClr val="2B2E31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Implement an efficient process for creating and managing teams within courses, offering customizable roles and fostering effective collaboration.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351579" y="6815138"/>
            <a:ext cx="9921984" cy="1885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500" b="1" spc="25">
                <a:solidFill>
                  <a:srgbClr val="2B2E31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Enhance Team Performance Tracking and Automation: </a:t>
            </a:r>
            <a:r>
              <a:rPr lang="en-US" sz="2500" spc="25">
                <a:solidFill>
                  <a:srgbClr val="2B2E31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Enable clear visibility of team submissions, progress, and individual contributions, while streamlining reporting and automating feedback between instructors and students.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2E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63545" y="2033763"/>
            <a:ext cx="1173491" cy="0"/>
          </a:xfrm>
          <a:prstGeom prst="line">
            <a:avLst/>
          </a:prstGeom>
          <a:ln w="104775" cap="flat">
            <a:solidFill>
              <a:srgbClr val="F4F4F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Freeform 3"/>
          <p:cNvSpPr/>
          <p:nvPr/>
        </p:nvSpPr>
        <p:spPr>
          <a:xfrm>
            <a:off x="13124989" y="2492996"/>
            <a:ext cx="4134311" cy="5767734"/>
          </a:xfrm>
          <a:custGeom>
            <a:avLst/>
            <a:gdLst/>
            <a:ahLst/>
            <a:cxnLst/>
            <a:rect l="l" t="t" r="r" b="b"/>
            <a:pathLst>
              <a:path w="4134311" h="5767734">
                <a:moveTo>
                  <a:pt x="0" y="0"/>
                </a:moveTo>
                <a:lnTo>
                  <a:pt x="4134311" y="0"/>
                </a:lnTo>
                <a:lnTo>
                  <a:pt x="4134311" y="5767733"/>
                </a:lnTo>
                <a:lnTo>
                  <a:pt x="0" y="576773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34057" y="1032466"/>
            <a:ext cx="8796908" cy="799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962"/>
              </a:lnSpc>
            </a:pPr>
            <a:r>
              <a:rPr lang="en-US" sz="5962" b="1" spc="59">
                <a:solidFill>
                  <a:srgbClr val="F4F4F4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OBJECTIVES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34057" y="2995266"/>
            <a:ext cx="10728602" cy="914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749"/>
              </a:lnSpc>
            </a:pPr>
            <a:r>
              <a:rPr lang="en-US" sz="2499" spc="24">
                <a:solidFill>
                  <a:srgbClr val="F4F4F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Decrease the time required to allocate users to teams by 15% within the next 3 months to enhance efficiency in team setup.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4648200"/>
            <a:ext cx="10733959" cy="1381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49"/>
              </a:lnSpc>
            </a:pPr>
            <a:r>
              <a:rPr lang="en-US" sz="2499" spc="24">
                <a:solidFill>
                  <a:srgbClr val="F4F4F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Implement a system that tracks team performance with 95% accuracy within 6 months, ensuring clear visibility of progress and contributions.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6772275"/>
            <a:ext cx="10733959" cy="1381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49"/>
              </a:lnSpc>
            </a:pPr>
            <a:r>
              <a:rPr lang="en-US" sz="2499" spc="24">
                <a:solidFill>
                  <a:srgbClr val="F4F4F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Integrate both objectives to streamline team management and improve overall tracking and reporting efficiency by the 6-month mark.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938392" y="1057275"/>
            <a:ext cx="8796908" cy="1158459"/>
            <a:chOff x="0" y="0"/>
            <a:chExt cx="11729210" cy="1544613"/>
          </a:xfrm>
        </p:grpSpPr>
        <p:sp>
          <p:nvSpPr>
            <p:cNvPr id="3" name="AutoShape 3"/>
            <p:cNvSpPr/>
            <p:nvPr/>
          </p:nvSpPr>
          <p:spPr>
            <a:xfrm>
              <a:off x="39318" y="1474763"/>
              <a:ext cx="1564655" cy="0"/>
            </a:xfrm>
            <a:prstGeom prst="line">
              <a:avLst/>
            </a:prstGeom>
            <a:ln w="139700" cap="flat">
              <a:solidFill>
                <a:srgbClr val="2B2E31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104775"/>
              <a:ext cx="11729210" cy="11004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962"/>
                </a:lnSpc>
              </a:pPr>
              <a:r>
                <a:rPr lang="en-US" sz="5962" b="1" spc="59">
                  <a:solidFill>
                    <a:srgbClr val="2B2E31"/>
                  </a:solidFill>
                  <a:latin typeface="Montserrat Classic Bold"/>
                  <a:ea typeface="Montserrat Classic Bold"/>
                  <a:cs typeface="Montserrat Classic Bold"/>
                  <a:sym typeface="Montserrat Classic Bold"/>
                </a:rPr>
                <a:t>PROBLEMS</a:t>
              </a:r>
            </a:p>
          </p:txBody>
        </p:sp>
      </p:grpSp>
      <p:sp>
        <p:nvSpPr>
          <p:cNvPr id="5" name="Freeform 5"/>
          <p:cNvSpPr/>
          <p:nvPr/>
        </p:nvSpPr>
        <p:spPr>
          <a:xfrm>
            <a:off x="1028700" y="2564960"/>
            <a:ext cx="5100820" cy="5157079"/>
          </a:xfrm>
          <a:custGeom>
            <a:avLst/>
            <a:gdLst/>
            <a:ahLst/>
            <a:cxnLst/>
            <a:rect l="l" t="t" r="r" b="b"/>
            <a:pathLst>
              <a:path w="5100820" h="5157079">
                <a:moveTo>
                  <a:pt x="0" y="0"/>
                </a:moveTo>
                <a:lnTo>
                  <a:pt x="5100820" y="0"/>
                </a:lnTo>
                <a:lnTo>
                  <a:pt x="5100820" y="5157080"/>
                </a:lnTo>
                <a:lnTo>
                  <a:pt x="0" y="51570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6938392" y="2961895"/>
            <a:ext cx="10320908" cy="5695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00"/>
              </a:lnSpc>
            </a:pPr>
            <a:r>
              <a:rPr lang="en-US" sz="3000" b="1" spc="30">
                <a:solidFill>
                  <a:srgbClr val="2B2E31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Time Delays: </a:t>
            </a:r>
            <a:r>
              <a:rPr lang="en-US" sz="3000" spc="30">
                <a:solidFill>
                  <a:srgbClr val="2B2E31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User allocation takes too long, especially when dealing with large numbers of users. </a:t>
            </a:r>
          </a:p>
          <a:p>
            <a:pPr algn="l">
              <a:lnSpc>
                <a:spcPts val="4500"/>
              </a:lnSpc>
            </a:pPr>
            <a:endParaRPr lang="en-US" sz="3000" spc="30">
              <a:solidFill>
                <a:srgbClr val="2B2E31"/>
              </a:solidFill>
              <a:latin typeface="Montserrat Classic"/>
              <a:ea typeface="Montserrat Classic"/>
              <a:cs typeface="Montserrat Classic"/>
              <a:sym typeface="Montserrat Classic"/>
            </a:endParaRPr>
          </a:p>
          <a:p>
            <a:pPr algn="l">
              <a:lnSpc>
                <a:spcPts val="4500"/>
              </a:lnSpc>
            </a:pPr>
            <a:r>
              <a:rPr lang="en-US" sz="3000" b="1" spc="30">
                <a:solidFill>
                  <a:srgbClr val="2B2E31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Manual Errors: </a:t>
            </a:r>
            <a:r>
              <a:rPr lang="en-US" sz="3000" spc="30">
                <a:solidFill>
                  <a:srgbClr val="2B2E31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Team performance tracking and reporting involve manual entry, which often leads to mistakes. </a:t>
            </a:r>
          </a:p>
          <a:p>
            <a:pPr algn="l">
              <a:lnSpc>
                <a:spcPts val="4500"/>
              </a:lnSpc>
            </a:pPr>
            <a:endParaRPr lang="en-US" sz="3000" spc="30">
              <a:solidFill>
                <a:srgbClr val="2B2E31"/>
              </a:solidFill>
              <a:latin typeface="Montserrat Classic"/>
              <a:ea typeface="Montserrat Classic"/>
              <a:cs typeface="Montserrat Classic"/>
              <a:sym typeface="Montserrat Classic"/>
            </a:endParaRPr>
          </a:p>
          <a:p>
            <a:pPr algn="l">
              <a:lnSpc>
                <a:spcPts val="4500"/>
              </a:lnSpc>
            </a:pPr>
            <a:r>
              <a:rPr lang="en-US" sz="3000" b="1" spc="30">
                <a:solidFill>
                  <a:srgbClr val="2B2E31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Lack of Automation: </a:t>
            </a:r>
            <a:r>
              <a:rPr lang="en-US" sz="3000" spc="30">
                <a:solidFill>
                  <a:srgbClr val="2B2E31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Submitting team assignments and tracking performance is not automated, causing delays and errors.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2E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63545" y="2525241"/>
            <a:ext cx="1173491" cy="0"/>
          </a:xfrm>
          <a:prstGeom prst="line">
            <a:avLst/>
          </a:prstGeom>
          <a:ln w="104775" cap="flat">
            <a:solidFill>
              <a:srgbClr val="F4F4F4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1034057" y="3214080"/>
            <a:ext cx="852396" cy="852396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76200" y="123825"/>
              <a:ext cx="660400" cy="6127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75"/>
                </a:lnSpc>
              </a:pPr>
              <a:r>
                <a:rPr lang="en-US" sz="2875" b="1" spc="28">
                  <a:solidFill>
                    <a:srgbClr val="000000"/>
                  </a:solidFill>
                  <a:latin typeface="Montserrat Classic Bold"/>
                  <a:ea typeface="Montserrat Classic Bold"/>
                  <a:cs typeface="Montserrat Classic Bold"/>
                  <a:sym typeface="Montserrat Classic Bold"/>
                </a:rPr>
                <a:t>1</a:t>
              </a: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034057" y="1523944"/>
            <a:ext cx="11115130" cy="799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962"/>
              </a:lnSpc>
            </a:pPr>
            <a:r>
              <a:rPr lang="en-US" sz="5962" b="1" spc="59" dirty="0">
                <a:solidFill>
                  <a:srgbClr val="F4F4F4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CURRENT PROCESS FLOW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185362" y="3473590"/>
            <a:ext cx="14197637" cy="3847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999"/>
              </a:lnSpc>
              <a:spcBef>
                <a:spcPct val="0"/>
              </a:spcBef>
            </a:pPr>
            <a:r>
              <a:rPr lang="en-US" sz="2999" b="1" spc="29" dirty="0">
                <a:solidFill>
                  <a:srgbClr val="F4F4F4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User Allocation:</a:t>
            </a:r>
            <a:r>
              <a:rPr lang="en-US" sz="2999" spc="29" dirty="0">
                <a:solidFill>
                  <a:srgbClr val="F4F4F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 Admin manually assigns users to courses and teams. 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1017986" y="4427258"/>
            <a:ext cx="852396" cy="852396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76200" y="123825"/>
              <a:ext cx="660400" cy="6127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75"/>
                </a:lnSpc>
              </a:pPr>
              <a:r>
                <a:rPr lang="en-US" sz="2875" b="1" spc="28">
                  <a:solidFill>
                    <a:srgbClr val="000000"/>
                  </a:solidFill>
                  <a:latin typeface="Montserrat Classic Bold"/>
                  <a:ea typeface="Montserrat Classic Bold"/>
                  <a:cs typeface="Montserrat Classic Bold"/>
                  <a:sym typeface="Montserrat Classic Bold"/>
                </a:rPr>
                <a:t>2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017986" y="5641604"/>
            <a:ext cx="852396" cy="852396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76200" y="123825"/>
              <a:ext cx="660400" cy="6127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75"/>
                </a:lnSpc>
              </a:pPr>
              <a:r>
                <a:rPr lang="en-US" sz="2875" spc="28">
                  <a:solidFill>
                    <a:srgbClr val="000000"/>
                  </a:solidFill>
                  <a:latin typeface="Montserrat Classic"/>
                  <a:ea typeface="Montserrat Classic"/>
                  <a:cs typeface="Montserrat Classic"/>
                  <a:sym typeface="Montserrat Classic"/>
                </a:rPr>
                <a:t>3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017986" y="6855949"/>
            <a:ext cx="852396" cy="852396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76200" y="123825"/>
              <a:ext cx="660400" cy="6127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75"/>
                </a:lnSpc>
              </a:pPr>
              <a:r>
                <a:rPr lang="en-US" sz="2875" b="1" spc="28">
                  <a:solidFill>
                    <a:srgbClr val="000000"/>
                  </a:solidFill>
                  <a:latin typeface="Montserrat Classic Bold"/>
                  <a:ea typeface="Montserrat Classic Bold"/>
                  <a:cs typeface="Montserrat Classic Bold"/>
                  <a:sym typeface="Montserrat Classic Bold"/>
                </a:rPr>
                <a:t>4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028700" y="8070295"/>
            <a:ext cx="852396" cy="852396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76200" y="123825"/>
              <a:ext cx="660400" cy="6127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75"/>
                </a:lnSpc>
              </a:pPr>
              <a:r>
                <a:rPr lang="en-US" sz="2875" spc="28">
                  <a:solidFill>
                    <a:srgbClr val="000000"/>
                  </a:solidFill>
                  <a:latin typeface="Montserrat Classic"/>
                  <a:ea typeface="Montserrat Classic"/>
                  <a:cs typeface="Montserrat Classic"/>
                  <a:sym typeface="Montserrat Classic"/>
                </a:rPr>
                <a:t>5</a:t>
              </a:r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2185126" y="4686768"/>
            <a:ext cx="13447276" cy="390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99"/>
              </a:lnSpc>
              <a:spcBef>
                <a:spcPct val="0"/>
              </a:spcBef>
            </a:pPr>
            <a:r>
              <a:rPr lang="en-US" sz="2999" b="1" spc="29">
                <a:solidFill>
                  <a:srgbClr val="F4F4F4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Team Setup:</a:t>
            </a:r>
            <a:r>
              <a:rPr lang="en-US" sz="2999" spc="29">
                <a:solidFill>
                  <a:srgbClr val="F4F4F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 Admin and team leaders communicate to set up teams. 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2185126" y="5689229"/>
            <a:ext cx="15022264" cy="7487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52"/>
              </a:lnSpc>
              <a:spcBef>
                <a:spcPct val="0"/>
              </a:spcBef>
            </a:pPr>
            <a:r>
              <a:rPr lang="en-US" sz="2852" b="1" spc="28">
                <a:solidFill>
                  <a:srgbClr val="F4F4F4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Team Assignment Submission:</a:t>
            </a:r>
            <a:r>
              <a:rPr lang="en-US" sz="2852" spc="28">
                <a:solidFill>
                  <a:srgbClr val="F4F4F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 Users submit their work manually through the system. 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2237036" y="7001130"/>
            <a:ext cx="15022264" cy="762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99"/>
              </a:lnSpc>
              <a:spcBef>
                <a:spcPct val="0"/>
              </a:spcBef>
            </a:pPr>
            <a:r>
              <a:rPr lang="en-US" sz="2999" b="1" spc="29">
                <a:solidFill>
                  <a:srgbClr val="F4F4F4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Performance Tracking:</a:t>
            </a:r>
            <a:r>
              <a:rPr lang="en-US" sz="2999" spc="29">
                <a:solidFill>
                  <a:srgbClr val="F4F4F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 Team performance is tracked using spreadsheets and manual reporting. 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2237036" y="8360348"/>
            <a:ext cx="14970353" cy="790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  <a:spcBef>
                <a:spcPct val="0"/>
              </a:spcBef>
            </a:pPr>
            <a:r>
              <a:rPr lang="en-US" sz="3000" b="1" spc="30">
                <a:solidFill>
                  <a:srgbClr val="F4F4F4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Reporting: </a:t>
            </a:r>
            <a:r>
              <a:rPr lang="en-US" sz="3000" spc="30">
                <a:solidFill>
                  <a:srgbClr val="F4F4F4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Team performance reports are submitted monthly by course coordinators.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490102E2-18EA-0D27-F152-6CC459B3BBD5}"/>
              </a:ext>
            </a:extLst>
          </p:cNvPr>
          <p:cNvGrpSpPr/>
          <p:nvPr/>
        </p:nvGrpSpPr>
        <p:grpSpPr>
          <a:xfrm>
            <a:off x="915143" y="2933700"/>
            <a:ext cx="15839487" cy="6019802"/>
            <a:chOff x="4526206" y="3614531"/>
            <a:chExt cx="10946149" cy="2991680"/>
          </a:xfrm>
        </p:grpSpPr>
        <p:cxnSp>
          <p:nvCxnSpPr>
            <p:cNvPr id="2" name="Straight Connector 1">
              <a:extLst>
                <a:ext uri="{FF2B5EF4-FFF2-40B4-BE49-F238E27FC236}">
                  <a16:creationId xmlns:a16="http://schemas.microsoft.com/office/drawing/2014/main" id="{C2AB7F60-2EF5-D724-8F25-6F09B10E6B45}"/>
                </a:ext>
              </a:extLst>
            </p:cNvPr>
            <p:cNvCxnSpPr/>
            <p:nvPr/>
          </p:nvCxnSpPr>
          <p:spPr>
            <a:xfrm>
              <a:off x="5033541" y="3614531"/>
              <a:ext cx="1043881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3CE0ABBA-5513-1E87-351E-8C3F54617909}"/>
                </a:ext>
              </a:extLst>
            </p:cNvPr>
            <p:cNvCxnSpPr/>
            <p:nvPr/>
          </p:nvCxnSpPr>
          <p:spPr>
            <a:xfrm>
              <a:off x="5033541" y="4581940"/>
              <a:ext cx="1043881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F1CF5AC7-8876-69B3-BD6B-DE488D00E554}"/>
                </a:ext>
              </a:extLst>
            </p:cNvPr>
            <p:cNvCxnSpPr/>
            <p:nvPr/>
          </p:nvCxnSpPr>
          <p:spPr>
            <a:xfrm>
              <a:off x="5033541" y="5579166"/>
              <a:ext cx="1043881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ACC70483-0057-E481-5875-A8500470A0E4}"/>
                </a:ext>
              </a:extLst>
            </p:cNvPr>
            <p:cNvCxnSpPr/>
            <p:nvPr/>
          </p:nvCxnSpPr>
          <p:spPr>
            <a:xfrm>
              <a:off x="5033541" y="6606209"/>
              <a:ext cx="1043881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" name="TextBox 10">
              <a:extLst>
                <a:ext uri="{FF2B5EF4-FFF2-40B4-BE49-F238E27FC236}">
                  <a16:creationId xmlns:a16="http://schemas.microsoft.com/office/drawing/2014/main" id="{674474B5-5CB4-1BB0-9603-21A26DC24344}"/>
                </a:ext>
              </a:extLst>
            </p:cNvPr>
            <p:cNvSpPr txBox="1"/>
            <p:nvPr/>
          </p:nvSpPr>
          <p:spPr>
            <a:xfrm rot="16200000">
              <a:off x="4380561" y="3970618"/>
              <a:ext cx="967408" cy="255233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CA" b="1" dirty="0">
                  <a:solidFill>
                    <a:srgbClr val="2B2E31"/>
                  </a:solidFill>
                  <a:latin typeface="Montserrat Classic"/>
                </a:rPr>
                <a:t>Admin</a:t>
              </a:r>
              <a:endParaRPr lang="en-US" b="1" dirty="0">
                <a:solidFill>
                  <a:srgbClr val="2B2E31"/>
                </a:solidFill>
                <a:latin typeface="Montserrat Classic"/>
              </a:endParaRPr>
            </a:p>
          </p:txBody>
        </p:sp>
        <p:sp>
          <p:nvSpPr>
            <p:cNvPr id="7" name="TextBox 11">
              <a:extLst>
                <a:ext uri="{FF2B5EF4-FFF2-40B4-BE49-F238E27FC236}">
                  <a16:creationId xmlns:a16="http://schemas.microsoft.com/office/drawing/2014/main" id="{460DA5D0-AD8C-D07B-9BFF-00757496265A}"/>
                </a:ext>
              </a:extLst>
            </p:cNvPr>
            <p:cNvSpPr txBox="1"/>
            <p:nvPr/>
          </p:nvSpPr>
          <p:spPr>
            <a:xfrm rot="16200000">
              <a:off x="4304100" y="4804045"/>
              <a:ext cx="997218" cy="553005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CA" b="1" dirty="0">
                  <a:solidFill>
                    <a:srgbClr val="2B2E31"/>
                  </a:solidFill>
                  <a:latin typeface="Montserrat Classic"/>
                </a:rPr>
                <a:t>Course</a:t>
              </a:r>
              <a:r>
                <a:rPr lang="en-CA" sz="2800" b="1" dirty="0"/>
                <a:t> </a:t>
              </a:r>
              <a:r>
                <a:rPr lang="en-CA" b="1" dirty="0">
                  <a:solidFill>
                    <a:srgbClr val="2B2E31"/>
                  </a:solidFill>
                  <a:latin typeface="Montserrat Classic"/>
                </a:rPr>
                <a:t>Coordinator</a:t>
              </a:r>
              <a:endParaRPr lang="en-US" b="1" dirty="0">
                <a:solidFill>
                  <a:srgbClr val="2B2E31"/>
                </a:solidFill>
                <a:latin typeface="Montserrat Classic"/>
              </a:endParaRPr>
            </a:p>
          </p:txBody>
        </p:sp>
        <p:sp>
          <p:nvSpPr>
            <p:cNvPr id="8" name="TextBox 12">
              <a:extLst>
                <a:ext uri="{FF2B5EF4-FFF2-40B4-BE49-F238E27FC236}">
                  <a16:creationId xmlns:a16="http://schemas.microsoft.com/office/drawing/2014/main" id="{6ED1B360-EB79-92FE-0C7C-23FF1C31C88E}"/>
                </a:ext>
              </a:extLst>
            </p:cNvPr>
            <p:cNvSpPr txBox="1"/>
            <p:nvPr/>
          </p:nvSpPr>
          <p:spPr>
            <a:xfrm rot="16200000">
              <a:off x="4350744" y="5965073"/>
              <a:ext cx="1027042" cy="255233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CA" b="1" dirty="0">
                  <a:solidFill>
                    <a:srgbClr val="2B2E31"/>
                  </a:solidFill>
                  <a:latin typeface="Montserrat Classic"/>
                </a:rPr>
                <a:t>Users</a:t>
              </a:r>
              <a:endParaRPr lang="en-US" b="1" dirty="0">
                <a:solidFill>
                  <a:srgbClr val="2B2E31"/>
                </a:solidFill>
                <a:latin typeface="Montserrat Classic"/>
              </a:endParaRPr>
            </a:p>
          </p:txBody>
        </p:sp>
        <p:sp>
          <p:nvSpPr>
            <p:cNvPr id="9" name="Flowchart: Terminator 8">
              <a:extLst>
                <a:ext uri="{FF2B5EF4-FFF2-40B4-BE49-F238E27FC236}">
                  <a16:creationId xmlns:a16="http://schemas.microsoft.com/office/drawing/2014/main" id="{96C17670-73DB-4CC6-FD73-BEBE1040DDDA}"/>
                </a:ext>
              </a:extLst>
            </p:cNvPr>
            <p:cNvSpPr/>
            <p:nvPr/>
          </p:nvSpPr>
          <p:spPr>
            <a:xfrm>
              <a:off x="5404016" y="3952330"/>
              <a:ext cx="914400" cy="301752"/>
            </a:xfrm>
            <a:prstGeom prst="flowChartTerminator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CA" sz="1400" dirty="0"/>
                <a:t>Start</a:t>
              </a:r>
              <a:endParaRPr lang="en-US" sz="1400" dirty="0"/>
            </a:p>
          </p:txBody>
        </p:sp>
        <p:sp>
          <p:nvSpPr>
            <p:cNvPr id="10" name="Flowchart: Process 9">
              <a:extLst>
                <a:ext uri="{FF2B5EF4-FFF2-40B4-BE49-F238E27FC236}">
                  <a16:creationId xmlns:a16="http://schemas.microsoft.com/office/drawing/2014/main" id="{A46CB683-8ADF-74B3-5969-3527951F6E76}"/>
                </a:ext>
              </a:extLst>
            </p:cNvPr>
            <p:cNvSpPr/>
            <p:nvPr/>
          </p:nvSpPr>
          <p:spPr>
            <a:xfrm>
              <a:off x="6785555" y="3795424"/>
              <a:ext cx="914400" cy="612648"/>
            </a:xfrm>
            <a:prstGeom prst="flowChartProcess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CA" sz="1400" dirty="0"/>
                <a:t>Allocate Users</a:t>
              </a:r>
              <a:endParaRPr lang="en-US" dirty="0"/>
            </a:p>
          </p:txBody>
        </p:sp>
        <p:sp>
          <p:nvSpPr>
            <p:cNvPr id="11" name="Flowchart: Process 10">
              <a:extLst>
                <a:ext uri="{FF2B5EF4-FFF2-40B4-BE49-F238E27FC236}">
                  <a16:creationId xmlns:a16="http://schemas.microsoft.com/office/drawing/2014/main" id="{1B66C7A6-10AC-15D3-9C35-479A43ED11BB}"/>
                </a:ext>
              </a:extLst>
            </p:cNvPr>
            <p:cNvSpPr/>
            <p:nvPr/>
          </p:nvSpPr>
          <p:spPr>
            <a:xfrm>
              <a:off x="6780102" y="4761323"/>
              <a:ext cx="908255" cy="612648"/>
            </a:xfrm>
            <a:prstGeom prst="flowChartProcess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CA" sz="1200" dirty="0"/>
                <a:t>Confirm Allocation</a:t>
              </a:r>
              <a:endParaRPr lang="en-US" sz="1600" dirty="0"/>
            </a:p>
          </p:txBody>
        </p:sp>
        <p:sp>
          <p:nvSpPr>
            <p:cNvPr id="12" name="Flowchart: Process 11">
              <a:extLst>
                <a:ext uri="{FF2B5EF4-FFF2-40B4-BE49-F238E27FC236}">
                  <a16:creationId xmlns:a16="http://schemas.microsoft.com/office/drawing/2014/main" id="{E47E000D-C277-044B-B864-CED504A2CCD2}"/>
                </a:ext>
              </a:extLst>
            </p:cNvPr>
            <p:cNvSpPr/>
            <p:nvPr/>
          </p:nvSpPr>
          <p:spPr>
            <a:xfrm>
              <a:off x="8989317" y="4705526"/>
              <a:ext cx="1252382" cy="723260"/>
            </a:xfrm>
            <a:prstGeom prst="flowChartProcess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CA" sz="1400" dirty="0"/>
                <a:t>Track Team Performance</a:t>
              </a:r>
              <a:endParaRPr lang="en-US" dirty="0"/>
            </a:p>
          </p:txBody>
        </p:sp>
        <p:sp>
          <p:nvSpPr>
            <p:cNvPr id="13" name="Flowchart: Process 12">
              <a:extLst>
                <a:ext uri="{FF2B5EF4-FFF2-40B4-BE49-F238E27FC236}">
                  <a16:creationId xmlns:a16="http://schemas.microsoft.com/office/drawing/2014/main" id="{A32EEC7E-7CE8-F29A-8D5A-0CECFD82F47F}"/>
                </a:ext>
              </a:extLst>
            </p:cNvPr>
            <p:cNvSpPr/>
            <p:nvPr/>
          </p:nvSpPr>
          <p:spPr>
            <a:xfrm>
              <a:off x="11189807" y="4761323"/>
              <a:ext cx="914400" cy="612648"/>
            </a:xfrm>
            <a:prstGeom prst="flowChartProcess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CA" sz="1400" dirty="0"/>
                <a:t>Submit Report</a:t>
              </a:r>
              <a:endParaRPr lang="en-US" dirty="0"/>
            </a:p>
          </p:txBody>
        </p:sp>
        <p:sp>
          <p:nvSpPr>
            <p:cNvPr id="14" name="Flowchart: Terminator 13">
              <a:extLst>
                <a:ext uri="{FF2B5EF4-FFF2-40B4-BE49-F238E27FC236}">
                  <a16:creationId xmlns:a16="http://schemas.microsoft.com/office/drawing/2014/main" id="{08744F53-68A5-C49D-38FF-192DED16A35E}"/>
                </a:ext>
              </a:extLst>
            </p:cNvPr>
            <p:cNvSpPr/>
            <p:nvPr/>
          </p:nvSpPr>
          <p:spPr>
            <a:xfrm>
              <a:off x="12795578" y="3932452"/>
              <a:ext cx="914400" cy="301752"/>
            </a:xfrm>
            <a:prstGeom prst="flowChartTerminator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CA" sz="1400" dirty="0"/>
                <a:t>End</a:t>
              </a:r>
              <a:endParaRPr lang="en-US" sz="1400" dirty="0"/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B0048BD0-6633-1688-F919-2B3D6678C583}"/>
                </a:ext>
              </a:extLst>
            </p:cNvPr>
            <p:cNvCxnSpPr>
              <a:stCxn id="9" idx="3"/>
              <a:endCxn id="10" idx="1"/>
            </p:cNvCxnSpPr>
            <p:nvPr/>
          </p:nvCxnSpPr>
          <p:spPr>
            <a:xfrm flipV="1">
              <a:off x="6318416" y="4101748"/>
              <a:ext cx="467139" cy="145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D216FEC8-2F3B-E4C0-BDD1-CBD96E1F1C75}"/>
                </a:ext>
              </a:extLst>
            </p:cNvPr>
            <p:cNvCxnSpPr>
              <a:cxnSpLocks/>
              <a:stCxn id="10" idx="2"/>
            </p:cNvCxnSpPr>
            <p:nvPr/>
          </p:nvCxnSpPr>
          <p:spPr>
            <a:xfrm flipH="1">
              <a:off x="7242755" y="4408072"/>
              <a:ext cx="1" cy="33127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C635E33A-4EB4-0110-DBEC-DACC722E7CF5}"/>
                </a:ext>
              </a:extLst>
            </p:cNvPr>
            <p:cNvCxnSpPr>
              <a:cxnSpLocks/>
              <a:stCxn id="22" idx="3"/>
              <a:endCxn id="14" idx="1"/>
            </p:cNvCxnSpPr>
            <p:nvPr/>
          </p:nvCxnSpPr>
          <p:spPr>
            <a:xfrm>
              <a:off x="12098062" y="4076224"/>
              <a:ext cx="697516" cy="710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E16805C8-F932-DCA7-2C30-76388936897D}"/>
                </a:ext>
              </a:extLst>
            </p:cNvPr>
            <p:cNvCxnSpPr>
              <a:cxnSpLocks/>
              <a:stCxn id="12" idx="3"/>
              <a:endCxn id="13" idx="1"/>
            </p:cNvCxnSpPr>
            <p:nvPr/>
          </p:nvCxnSpPr>
          <p:spPr>
            <a:xfrm>
              <a:off x="10241699" y="5067156"/>
              <a:ext cx="948108" cy="49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C7AA46A0-5B6E-0C0D-AE83-73235FC10E2E}"/>
                </a:ext>
              </a:extLst>
            </p:cNvPr>
            <p:cNvCxnSpPr>
              <a:cxnSpLocks/>
              <a:stCxn id="11" idx="3"/>
              <a:endCxn id="12" idx="1"/>
            </p:cNvCxnSpPr>
            <p:nvPr/>
          </p:nvCxnSpPr>
          <p:spPr>
            <a:xfrm flipV="1">
              <a:off x="7688357" y="5067156"/>
              <a:ext cx="1300960" cy="49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0" name="Flowchart: Process 19">
              <a:extLst>
                <a:ext uri="{FF2B5EF4-FFF2-40B4-BE49-F238E27FC236}">
                  <a16:creationId xmlns:a16="http://schemas.microsoft.com/office/drawing/2014/main" id="{5EAFBE70-0781-D1C7-6C48-2E418CA468E7}"/>
                </a:ext>
              </a:extLst>
            </p:cNvPr>
            <p:cNvSpPr/>
            <p:nvPr/>
          </p:nvSpPr>
          <p:spPr>
            <a:xfrm>
              <a:off x="9056913" y="5690477"/>
              <a:ext cx="1117190" cy="833873"/>
            </a:xfrm>
            <a:prstGeom prst="flowChartProcess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CA" sz="1400" dirty="0"/>
                <a:t>Submit team assignments</a:t>
              </a:r>
              <a:endParaRPr lang="en-US" dirty="0"/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C540C11B-B5ED-94F8-2B93-0C8F2375EFD0}"/>
                </a:ext>
              </a:extLst>
            </p:cNvPr>
            <p:cNvCxnSpPr>
              <a:cxnSpLocks/>
              <a:stCxn id="20" idx="0"/>
              <a:endCxn id="12" idx="2"/>
            </p:cNvCxnSpPr>
            <p:nvPr/>
          </p:nvCxnSpPr>
          <p:spPr>
            <a:xfrm flipV="1">
              <a:off x="9615508" y="5428786"/>
              <a:ext cx="0" cy="26169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2" name="Flowchart: Process 21">
              <a:extLst>
                <a:ext uri="{FF2B5EF4-FFF2-40B4-BE49-F238E27FC236}">
                  <a16:creationId xmlns:a16="http://schemas.microsoft.com/office/drawing/2014/main" id="{FA7425EA-3437-72D0-F82B-400DFCAD7F87}"/>
                </a:ext>
              </a:extLst>
            </p:cNvPr>
            <p:cNvSpPr/>
            <p:nvPr/>
          </p:nvSpPr>
          <p:spPr>
            <a:xfrm>
              <a:off x="11183662" y="3769900"/>
              <a:ext cx="914400" cy="612648"/>
            </a:xfrm>
            <a:prstGeom prst="flowChartProcess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CA" sz="1400" dirty="0"/>
                <a:t>Analyze Report</a:t>
              </a:r>
              <a:endParaRPr lang="en-US" dirty="0"/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4DCA424C-8BCE-C15F-CE3D-FC0902989B04}"/>
                </a:ext>
              </a:extLst>
            </p:cNvPr>
            <p:cNvCxnSpPr>
              <a:cxnSpLocks/>
              <a:stCxn id="13" idx="0"/>
              <a:endCxn id="22" idx="2"/>
            </p:cNvCxnSpPr>
            <p:nvPr/>
          </p:nvCxnSpPr>
          <p:spPr>
            <a:xfrm flipH="1" flipV="1">
              <a:off x="11640862" y="4382548"/>
              <a:ext cx="6145" cy="37877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3" name="TextBox 6">
            <a:extLst>
              <a:ext uri="{FF2B5EF4-FFF2-40B4-BE49-F238E27FC236}">
                <a16:creationId xmlns:a16="http://schemas.microsoft.com/office/drawing/2014/main" id="{35C052BB-AD87-26C2-06EA-748981683DFD}"/>
              </a:ext>
            </a:extLst>
          </p:cNvPr>
          <p:cNvSpPr txBox="1"/>
          <p:nvPr/>
        </p:nvSpPr>
        <p:spPr>
          <a:xfrm>
            <a:off x="1034057" y="1523944"/>
            <a:ext cx="11115130" cy="799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962"/>
              </a:lnSpc>
            </a:pPr>
            <a:r>
              <a:rPr lang="en-US" sz="5962" b="1" spc="59" dirty="0"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CURRENT PROCESS FLOW</a:t>
            </a:r>
          </a:p>
        </p:txBody>
      </p:sp>
    </p:spTree>
    <p:extLst>
      <p:ext uri="{BB962C8B-B14F-4D97-AF65-F5344CB8AC3E}">
        <p14:creationId xmlns:p14="http://schemas.microsoft.com/office/powerpoint/2010/main" val="21418227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63545" y="1832397"/>
            <a:ext cx="1173491" cy="0"/>
          </a:xfrm>
          <a:prstGeom prst="line">
            <a:avLst/>
          </a:prstGeom>
          <a:ln w="104775" cap="flat">
            <a:solidFill>
              <a:srgbClr val="2B2E31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>
            <a:off x="16353303" y="9153525"/>
            <a:ext cx="905997" cy="0"/>
          </a:xfrm>
          <a:prstGeom prst="line">
            <a:avLst/>
          </a:prstGeom>
          <a:ln w="76200" cap="flat">
            <a:solidFill>
              <a:srgbClr val="F4F4F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Freeform 4"/>
          <p:cNvSpPr/>
          <p:nvPr/>
        </p:nvSpPr>
        <p:spPr>
          <a:xfrm>
            <a:off x="1239951" y="2763412"/>
            <a:ext cx="1008705" cy="1008705"/>
          </a:xfrm>
          <a:custGeom>
            <a:avLst/>
            <a:gdLst/>
            <a:ahLst/>
            <a:cxnLst/>
            <a:rect l="l" t="t" r="r" b="b"/>
            <a:pathLst>
              <a:path w="1008705" h="1008705">
                <a:moveTo>
                  <a:pt x="0" y="0"/>
                </a:moveTo>
                <a:lnTo>
                  <a:pt x="1008705" y="0"/>
                </a:lnTo>
                <a:lnTo>
                  <a:pt x="1008705" y="1008705"/>
                </a:lnTo>
                <a:lnTo>
                  <a:pt x="0" y="10087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347939" y="4574352"/>
            <a:ext cx="918243" cy="909896"/>
          </a:xfrm>
          <a:custGeom>
            <a:avLst/>
            <a:gdLst/>
            <a:ahLst/>
            <a:cxnLst/>
            <a:rect l="l" t="t" r="r" b="b"/>
            <a:pathLst>
              <a:path w="918243" h="909896">
                <a:moveTo>
                  <a:pt x="0" y="0"/>
                </a:moveTo>
                <a:lnTo>
                  <a:pt x="918243" y="0"/>
                </a:lnTo>
                <a:lnTo>
                  <a:pt x="918243" y="909895"/>
                </a:lnTo>
                <a:lnTo>
                  <a:pt x="0" y="90989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347939" y="6389640"/>
            <a:ext cx="900717" cy="982925"/>
          </a:xfrm>
          <a:custGeom>
            <a:avLst/>
            <a:gdLst/>
            <a:ahLst/>
            <a:cxnLst/>
            <a:rect l="l" t="t" r="r" b="b"/>
            <a:pathLst>
              <a:path w="900717" h="982925">
                <a:moveTo>
                  <a:pt x="0" y="0"/>
                </a:moveTo>
                <a:lnTo>
                  <a:pt x="900717" y="0"/>
                </a:lnTo>
                <a:lnTo>
                  <a:pt x="900717" y="982925"/>
                </a:lnTo>
                <a:lnTo>
                  <a:pt x="0" y="98292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388825" y="8172665"/>
            <a:ext cx="818945" cy="818945"/>
          </a:xfrm>
          <a:custGeom>
            <a:avLst/>
            <a:gdLst/>
            <a:ahLst/>
            <a:cxnLst/>
            <a:rect l="l" t="t" r="r" b="b"/>
            <a:pathLst>
              <a:path w="818945" h="818945">
                <a:moveTo>
                  <a:pt x="0" y="0"/>
                </a:moveTo>
                <a:lnTo>
                  <a:pt x="818945" y="0"/>
                </a:lnTo>
                <a:lnTo>
                  <a:pt x="818945" y="818946"/>
                </a:lnTo>
                <a:lnTo>
                  <a:pt x="0" y="81894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2428407" y="5621042"/>
            <a:ext cx="5389648" cy="4114800"/>
          </a:xfrm>
          <a:custGeom>
            <a:avLst/>
            <a:gdLst/>
            <a:ahLst/>
            <a:cxnLst/>
            <a:rect l="l" t="t" r="r" b="b"/>
            <a:pathLst>
              <a:path w="5389648" h="4114800">
                <a:moveTo>
                  <a:pt x="0" y="0"/>
                </a:moveTo>
                <a:lnTo>
                  <a:pt x="5389648" y="0"/>
                </a:lnTo>
                <a:lnTo>
                  <a:pt x="538964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034057" y="885170"/>
            <a:ext cx="8796908" cy="799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962"/>
              </a:lnSpc>
            </a:pPr>
            <a:r>
              <a:rPr lang="en-US" sz="5962" b="1" spc="59">
                <a:solidFill>
                  <a:srgbClr val="2B2E31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OPPORTUNITIES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623883" y="2493583"/>
            <a:ext cx="13729420" cy="461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81"/>
              </a:lnSpc>
            </a:pPr>
            <a:r>
              <a:rPr lang="en-US" sz="3481" b="1" spc="34">
                <a:solidFill>
                  <a:srgbClr val="2B2E31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AUTOMATE COURSE ENROLLMENT AND TEAM FORMATION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623883" y="3107272"/>
            <a:ext cx="13268712" cy="331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700"/>
              </a:lnSpc>
            </a:pPr>
            <a:r>
              <a:rPr lang="en-US" sz="1800" dirty="0">
                <a:solidFill>
                  <a:srgbClr val="2B2E31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Improve the process of user allocation and team setup to save time and reduce errors.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623883" y="4332983"/>
            <a:ext cx="5917956" cy="461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81"/>
              </a:lnSpc>
            </a:pPr>
            <a:r>
              <a:rPr lang="en-US" sz="3481" b="1" spc="34">
                <a:solidFill>
                  <a:srgbClr val="2B2E31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AUTOMATE REPORTING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623883" y="4946672"/>
            <a:ext cx="11866093" cy="674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700"/>
              </a:lnSpc>
            </a:pPr>
            <a:r>
              <a:rPr lang="en-US" sz="1800" dirty="0">
                <a:solidFill>
                  <a:srgbClr val="2B2E31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Use automation to generate detailed reports on team performance, assignments, and participation with minimal instructor involvement.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623883" y="6172383"/>
            <a:ext cx="10422523" cy="461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81"/>
              </a:lnSpc>
            </a:pPr>
            <a:r>
              <a:rPr lang="en-US" sz="3481" b="1" spc="34">
                <a:solidFill>
                  <a:srgbClr val="2B2E31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DEVELOP PERFORMANCE DASHBOARDS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623883" y="6786071"/>
            <a:ext cx="11866093" cy="674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700"/>
              </a:lnSpc>
            </a:pPr>
            <a:r>
              <a:rPr lang="en-US" sz="1800">
                <a:solidFill>
                  <a:srgbClr val="2B2E31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Create visual tools that provide real-time data on team and individual performance, making it easier to track progress.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2623883" y="8011782"/>
            <a:ext cx="10260682" cy="461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81"/>
              </a:lnSpc>
            </a:pPr>
            <a:r>
              <a:rPr lang="en-US" sz="3481" b="1" spc="34">
                <a:solidFill>
                  <a:srgbClr val="2B2E31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INTRODUCE TEAM COLLABORATION TOOLS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623883" y="8625471"/>
            <a:ext cx="9357562" cy="674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700"/>
              </a:lnSpc>
            </a:pPr>
            <a:r>
              <a:rPr lang="en-US" sz="1800">
                <a:solidFill>
                  <a:srgbClr val="2B2E31"/>
                </a:solidFill>
                <a:latin typeface="Montserrat Classic"/>
                <a:ea typeface="Montserrat Classic"/>
                <a:cs typeface="Montserrat Classic"/>
                <a:sym typeface="Montserrat Classic"/>
              </a:rPr>
              <a:t>Implement features like shared documents, discussion forums, and task tracking to foster better collaboration.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574</Words>
  <Application>Microsoft Office PowerPoint</Application>
  <PresentationFormat>Custom</PresentationFormat>
  <Paragraphs>77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Montserrat Semi-Bold</vt:lpstr>
      <vt:lpstr>Arial</vt:lpstr>
      <vt:lpstr>Montserrat Classic Bold</vt:lpstr>
      <vt:lpstr>Montserrat Classic</vt:lpstr>
      <vt:lpstr>Canva Sans Bold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 And White Modern Business Proposal Presentation</dc:title>
  <cp:lastModifiedBy>Labdhi Shah</cp:lastModifiedBy>
  <cp:revision>2</cp:revision>
  <dcterms:created xsi:type="dcterms:W3CDTF">2006-08-16T00:00:00Z</dcterms:created>
  <dcterms:modified xsi:type="dcterms:W3CDTF">2024-10-09T03:46:29Z</dcterms:modified>
  <dc:identifier>DAGS_AKMzAA</dc:identifier>
</cp:coreProperties>
</file>

<file path=docProps/thumbnail.jpeg>
</file>